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62" r:id="rId2"/>
    <p:sldId id="264" r:id="rId3"/>
    <p:sldId id="263" r:id="rId4"/>
    <p:sldId id="271" r:id="rId5"/>
    <p:sldId id="265" r:id="rId6"/>
    <p:sldId id="266" r:id="rId7"/>
    <p:sldId id="257" r:id="rId8"/>
    <p:sldId id="268" r:id="rId9"/>
    <p:sldId id="269" r:id="rId10"/>
    <p:sldId id="270" r:id="rId11"/>
    <p:sldId id="261"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7"/>
    <p:restoredTop sz="94656"/>
  </p:normalViewPr>
  <p:slideViewPr>
    <p:cSldViewPr snapToGrid="0" snapToObjects="1">
      <p:cViewPr varScale="1">
        <p:scale>
          <a:sx n="175" d="100"/>
          <a:sy n="175" d="100"/>
        </p:scale>
        <p:origin x="160" y="5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notesMaster" Target="notesMasters/notesMaster1.xml"/><Relationship Id="rId15" Type="http://schemas.openxmlformats.org/officeDocument/2006/relationships/presProps" Target="presProps.xml"/><Relationship Id="rId16" Type="http://schemas.openxmlformats.org/officeDocument/2006/relationships/viewProps" Target="viewProps.xml"/><Relationship Id="rId17" Type="http://schemas.openxmlformats.org/officeDocument/2006/relationships/theme" Target="theme/theme1.xml"/><Relationship Id="rId18"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s>
</file>

<file path=ppt/media/image11.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B829C6-D967-074B-8942-058254A37C5F}" type="datetimeFigureOut">
              <a:rPr lang="en-US" smtClean="0"/>
              <a:t>7/18/17</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EBDA8C-68D6-FA44-BD3E-1B3C9405DEB5}" type="slidenum">
              <a:rPr lang="en-US" smtClean="0"/>
              <a:t>‹#›</a:t>
            </a:fld>
            <a:endParaRPr lang="en-US"/>
          </a:p>
        </p:txBody>
      </p:sp>
    </p:spTree>
    <p:extLst>
      <p:ext uri="{BB962C8B-B14F-4D97-AF65-F5344CB8AC3E}">
        <p14:creationId xmlns:p14="http://schemas.microsoft.com/office/powerpoint/2010/main" val="692803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08BC5B55-5CA8-CD43-A5A8-78B7B263B7FE}" type="datetimeFigureOut">
              <a:rPr lang="en-US" smtClean="0"/>
              <a:t>7/18/17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16409432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C5B55-5CA8-CD43-A5A8-78B7B263B7FE}" type="datetimeFigureOut">
              <a:rPr lang="en-US" smtClean="0"/>
              <a:t>7/18/17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11018241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C5B55-5CA8-CD43-A5A8-78B7B263B7FE}" type="datetimeFigureOut">
              <a:rPr lang="en-US" smtClean="0"/>
              <a:t>7/18/17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6062614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8BC5B55-5CA8-CD43-A5A8-78B7B263B7FE}" type="datetimeFigureOut">
              <a:rPr lang="en-US" smtClean="0"/>
              <a:t>7/18/17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1349014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08BC5B55-5CA8-CD43-A5A8-78B7B263B7FE}" type="datetimeFigureOut">
              <a:rPr lang="en-US" smtClean="0"/>
              <a:t>7/18/17</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19054032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8BC5B55-5CA8-CD43-A5A8-78B7B263B7FE}" type="datetimeFigureOut">
              <a:rPr lang="en-US" smtClean="0"/>
              <a:t>7/18/17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8355223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8BC5B55-5CA8-CD43-A5A8-78B7B263B7FE}" type="datetimeFigureOut">
              <a:rPr lang="en-US" smtClean="0"/>
              <a:t>7/18/17</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22892166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08BC5B55-5CA8-CD43-A5A8-78B7B263B7FE}" type="datetimeFigureOut">
              <a:rPr lang="en-US" smtClean="0"/>
              <a:t>7/18/17</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134319507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8BC5B55-5CA8-CD43-A5A8-78B7B263B7FE}" type="datetimeFigureOut">
              <a:rPr lang="en-US" smtClean="0"/>
              <a:t>7/18/17</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73146103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C5B55-5CA8-CD43-A5A8-78B7B263B7FE}" type="datetimeFigureOut">
              <a:rPr lang="en-US" smtClean="0"/>
              <a:t>7/18/17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146918620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08BC5B55-5CA8-CD43-A5A8-78B7B263B7FE}" type="datetimeFigureOut">
              <a:rPr lang="en-US" smtClean="0"/>
              <a:t>7/18/17</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265EBD2C-BED6-3B4A-97D3-8F79F672CE84}" type="slidenum">
              <a:rPr lang="en-US" smtClean="0"/>
              <a:t>‹#›</a:t>
            </a:fld>
            <a:endParaRPr lang="en-US"/>
          </a:p>
        </p:txBody>
      </p:sp>
    </p:spTree>
    <p:extLst>
      <p:ext uri="{BB962C8B-B14F-4D97-AF65-F5344CB8AC3E}">
        <p14:creationId xmlns:p14="http://schemas.microsoft.com/office/powerpoint/2010/main" val="84554061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8BC5B55-5CA8-CD43-A5A8-78B7B263B7FE}" type="datetimeFigureOut">
              <a:rPr lang="en-US" smtClean="0"/>
              <a:t>7/18/17</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65EBD2C-BED6-3B4A-97D3-8F79F672CE84}" type="slidenum">
              <a:rPr lang="en-US" smtClean="0"/>
              <a:t>‹#›</a:t>
            </a:fld>
            <a:endParaRPr lang="en-US"/>
          </a:p>
        </p:txBody>
      </p:sp>
    </p:spTree>
    <p:extLst>
      <p:ext uri="{BB962C8B-B14F-4D97-AF65-F5344CB8AC3E}">
        <p14:creationId xmlns:p14="http://schemas.microsoft.com/office/powerpoint/2010/main" val="136573726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9.emf"/><Relationship Id="rId3" Type="http://schemas.openxmlformats.org/officeDocument/2006/relationships/image" Target="../media/image10.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tiff"/></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emf"/><Relationship Id="rId3" Type="http://schemas.openxmlformats.org/officeDocument/2006/relationships/image" Target="../media/image2.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3.emf"/><Relationship Id="rId3" Type="http://schemas.openxmlformats.org/officeDocument/2006/relationships/image" Target="../media/image4.em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emf"/><Relationship Id="rId3" Type="http://schemas.openxmlformats.org/officeDocument/2006/relationships/image" Target="../media/image6.em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7.emf"/><Relationship Id="rId3"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Montserrat Fisheries Management Scenario Projections</a:t>
            </a:r>
            <a:endParaRPr lang="en-US" dirty="0"/>
          </a:p>
        </p:txBody>
      </p:sp>
      <p:sp>
        <p:nvSpPr>
          <p:cNvPr id="3" name="Subtitle 2"/>
          <p:cNvSpPr>
            <a:spLocks noGrp="1"/>
          </p:cNvSpPr>
          <p:nvPr>
            <p:ph type="subTitle" idx="1"/>
          </p:nvPr>
        </p:nvSpPr>
        <p:spPr/>
        <p:txBody>
          <a:bodyPr/>
          <a:lstStyle/>
          <a:p>
            <a:r>
              <a:rPr lang="en-US" dirty="0" smtClean="0"/>
              <a:t>July 18, 2017</a:t>
            </a:r>
            <a:endParaRPr lang="en-US" dirty="0"/>
          </a:p>
        </p:txBody>
      </p:sp>
    </p:spTree>
    <p:extLst>
      <p:ext uri="{BB962C8B-B14F-4D97-AF65-F5344CB8AC3E}">
        <p14:creationId xmlns:p14="http://schemas.microsoft.com/office/powerpoint/2010/main" val="198744184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Silk snapper (overfishing, overfished)</a:t>
            </a:r>
            <a:endParaRPr lang="en-US" dirty="0"/>
          </a:p>
        </p:txBody>
      </p:sp>
      <p:sp>
        <p:nvSpPr>
          <p:cNvPr id="5" name="Text Placeholder 4"/>
          <p:cNvSpPr>
            <a:spLocks noGrp="1"/>
          </p:cNvSpPr>
          <p:nvPr>
            <p:ph type="body" idx="1"/>
          </p:nvPr>
        </p:nvSpPr>
        <p:spPr/>
        <p:txBody>
          <a:bodyPr/>
          <a:lstStyle/>
          <a:p>
            <a:r>
              <a:rPr lang="en-US" dirty="0" smtClean="0"/>
              <a:t>	                  Run1</a:t>
            </a:r>
            <a:endParaRPr lang="en-US" dirty="0"/>
          </a:p>
        </p:txBody>
      </p:sp>
      <p:sp>
        <p:nvSpPr>
          <p:cNvPr id="7" name="Text Placeholder 6"/>
          <p:cNvSpPr>
            <a:spLocks noGrp="1"/>
          </p:cNvSpPr>
          <p:nvPr>
            <p:ph type="body" sz="quarter" idx="3"/>
          </p:nvPr>
        </p:nvSpPr>
        <p:spPr/>
        <p:txBody>
          <a:bodyPr/>
          <a:lstStyle/>
          <a:p>
            <a:r>
              <a:rPr lang="en-US" dirty="0" smtClean="0"/>
              <a:t>                                Run2</a:t>
            </a:r>
            <a:endParaRPr lang="en-US" dirty="0"/>
          </a:p>
        </p:txBody>
      </p:sp>
      <p:pic>
        <p:nvPicPr>
          <p:cNvPr id="2" name="Picture 1"/>
          <p:cNvPicPr>
            <a:picLocks noChangeAspect="1"/>
          </p:cNvPicPr>
          <p:nvPr/>
        </p:nvPicPr>
        <p:blipFill>
          <a:blip r:embed="rId2"/>
          <a:stretch>
            <a:fillRect/>
          </a:stretch>
        </p:blipFill>
        <p:spPr>
          <a:xfrm>
            <a:off x="373743" y="2770130"/>
            <a:ext cx="5907314" cy="2953657"/>
          </a:xfrm>
          <a:prstGeom prst="rect">
            <a:avLst/>
          </a:prstGeom>
        </p:spPr>
      </p:pic>
      <p:pic>
        <p:nvPicPr>
          <p:cNvPr id="8" name="Content Placeholder 7"/>
          <p:cNvPicPr>
            <a:picLocks noGrp="1" noChangeAspect="1"/>
          </p:cNvPicPr>
          <p:nvPr>
            <p:ph sz="quarter" idx="4"/>
          </p:nvPr>
        </p:nvPicPr>
        <p:blipFill>
          <a:blip r:embed="rId3"/>
          <a:stretch>
            <a:fillRect/>
          </a:stretch>
        </p:blipFill>
        <p:spPr>
          <a:xfrm>
            <a:off x="6556828" y="2877401"/>
            <a:ext cx="5183188" cy="2591594"/>
          </a:xfrm>
          <a:prstGeom prst="rect">
            <a:avLst/>
          </a:prstGeom>
        </p:spPr>
      </p:pic>
    </p:spTree>
    <p:extLst>
      <p:ext uri="{BB962C8B-B14F-4D97-AF65-F5344CB8AC3E}">
        <p14:creationId xmlns:p14="http://schemas.microsoft.com/office/powerpoint/2010/main" val="17650150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866571" y="1473144"/>
            <a:ext cx="6148489" cy="4760742"/>
          </a:xfrm>
          <a:prstGeom prst="rect">
            <a:avLst/>
          </a:prstGeom>
        </p:spPr>
      </p:pic>
      <p:sp>
        <p:nvSpPr>
          <p:cNvPr id="3" name="Title 2"/>
          <p:cNvSpPr>
            <a:spLocks noGrp="1"/>
          </p:cNvSpPr>
          <p:nvPr>
            <p:ph type="title"/>
          </p:nvPr>
        </p:nvSpPr>
        <p:spPr/>
        <p:txBody>
          <a:bodyPr/>
          <a:lstStyle/>
          <a:p>
            <a:r>
              <a:rPr lang="en-US" dirty="0" smtClean="0"/>
              <a:t>Silk Snapper projection from Assessment report</a:t>
            </a:r>
            <a:endParaRPr lang="en-US" dirty="0"/>
          </a:p>
        </p:txBody>
      </p:sp>
    </p:spTree>
    <p:extLst>
      <p:ext uri="{BB962C8B-B14F-4D97-AF65-F5344CB8AC3E}">
        <p14:creationId xmlns:p14="http://schemas.microsoft.com/office/powerpoint/2010/main" val="166312600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a:t>
            </a:r>
            <a:endParaRPr lang="en-US" dirty="0"/>
          </a:p>
        </p:txBody>
      </p:sp>
      <p:sp>
        <p:nvSpPr>
          <p:cNvPr id="5" name="Content Placeholder 4"/>
          <p:cNvSpPr>
            <a:spLocks noGrp="1"/>
          </p:cNvSpPr>
          <p:nvPr>
            <p:ph idx="1"/>
          </p:nvPr>
        </p:nvSpPr>
        <p:spPr/>
        <p:txBody>
          <a:bodyPr/>
          <a:lstStyle/>
          <a:p>
            <a:pPr marL="514350" indent="-514350">
              <a:buFont typeface="+mj-lt"/>
              <a:buAutoNum type="arabicPeriod"/>
            </a:pPr>
            <a:r>
              <a:rPr lang="en-US" dirty="0" smtClean="0"/>
              <a:t>Run1</a:t>
            </a:r>
            <a:endParaRPr lang="en-US" dirty="0"/>
          </a:p>
          <a:p>
            <a:r>
              <a:rPr lang="en-US" dirty="0" smtClean="0"/>
              <a:t>All management scenarios result in in and increase in biomass and yield relative to BAU</a:t>
            </a:r>
          </a:p>
          <a:p>
            <a:r>
              <a:rPr lang="en-US" dirty="0" smtClean="0"/>
              <a:t>For species currently experiencing overfishing, BAU results in a decline in yield in biomass over time.</a:t>
            </a:r>
          </a:p>
          <a:p>
            <a:r>
              <a:rPr lang="en-US" dirty="0" smtClean="0"/>
              <a:t>30% protection + minimum size results in largest increase in biomass overtime</a:t>
            </a:r>
          </a:p>
          <a:p>
            <a:r>
              <a:rPr lang="en-US" dirty="0" smtClean="0"/>
              <a:t>Minimum size results in smallest loss in yield (except over time for silk snapper)</a:t>
            </a:r>
          </a:p>
        </p:txBody>
      </p:sp>
    </p:spTree>
    <p:extLst>
      <p:ext uri="{BB962C8B-B14F-4D97-AF65-F5344CB8AC3E}">
        <p14:creationId xmlns:p14="http://schemas.microsoft.com/office/powerpoint/2010/main" val="1054964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a:t>
            </a:r>
            <a:endParaRPr lang="en-US" dirty="0"/>
          </a:p>
        </p:txBody>
      </p:sp>
      <p:sp>
        <p:nvSpPr>
          <p:cNvPr id="3" name="Content Placeholder 2"/>
          <p:cNvSpPr>
            <a:spLocks noGrp="1"/>
          </p:cNvSpPr>
          <p:nvPr>
            <p:ph idx="1"/>
          </p:nvPr>
        </p:nvSpPr>
        <p:spPr/>
        <p:txBody>
          <a:bodyPr/>
          <a:lstStyle/>
          <a:p>
            <a:pPr marL="514350" indent="-514350">
              <a:buFont typeface="+mj-lt"/>
              <a:buAutoNum type="arabicPeriod"/>
            </a:pPr>
            <a:r>
              <a:rPr lang="en-US" dirty="0" smtClean="0"/>
              <a:t>Starting B0/K (starting biomass/carrying capacity) set</a:t>
            </a:r>
          </a:p>
          <a:p>
            <a:pPr marL="514350" indent="-514350">
              <a:buFont typeface="+mj-lt"/>
              <a:buAutoNum type="arabicPeriod"/>
            </a:pPr>
            <a:r>
              <a:rPr lang="en-US" dirty="0" smtClean="0"/>
              <a:t>Determine current selectivity of species using length data (age at first capture)</a:t>
            </a:r>
          </a:p>
          <a:p>
            <a:pPr marL="514350" indent="-514350">
              <a:buFont typeface="+mj-lt"/>
              <a:buAutoNum type="arabicPeriod"/>
            </a:pPr>
            <a:r>
              <a:rPr lang="en-US" dirty="0" smtClean="0"/>
              <a:t>Solve for harvest rate (‘equilibrium harvest’) that gives a population in equilibrium at B0/K value. (this means that after ~100 years both yield and biomass line become flat)</a:t>
            </a:r>
          </a:p>
          <a:p>
            <a:pPr marL="514350" indent="-514350">
              <a:buFont typeface="+mj-lt"/>
              <a:buAutoNum type="arabicPeriod"/>
            </a:pPr>
            <a:r>
              <a:rPr lang="en-US" dirty="0" smtClean="0"/>
              <a:t>Set harvest rate for projecting (‘projection harvest’) into the future, which will be used for all management scenarios</a:t>
            </a:r>
          </a:p>
          <a:p>
            <a:pPr marL="514350" indent="-514350">
              <a:buFont typeface="+mj-lt"/>
              <a:buAutoNum type="arabicPeriod"/>
            </a:pPr>
            <a:r>
              <a:rPr lang="en-US" dirty="0" smtClean="0"/>
              <a:t>Run management scenarios</a:t>
            </a:r>
          </a:p>
        </p:txBody>
      </p:sp>
    </p:spTree>
    <p:extLst>
      <p:ext uri="{BB962C8B-B14F-4D97-AF65-F5344CB8AC3E}">
        <p14:creationId xmlns:p14="http://schemas.microsoft.com/office/powerpoint/2010/main" val="152618783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Model Runs</a:t>
            </a:r>
            <a:endParaRPr lang="en-US" dirty="0"/>
          </a:p>
        </p:txBody>
      </p:sp>
      <p:sp>
        <p:nvSpPr>
          <p:cNvPr id="3" name="Content Placeholder 2"/>
          <p:cNvSpPr>
            <a:spLocks noGrp="1"/>
          </p:cNvSpPr>
          <p:nvPr>
            <p:ph idx="1"/>
          </p:nvPr>
        </p:nvSpPr>
        <p:spPr/>
        <p:txBody>
          <a:bodyPr/>
          <a:lstStyle/>
          <a:p>
            <a:r>
              <a:rPr lang="en-US" dirty="0" smtClean="0"/>
              <a:t>Run1: Starting Biomass/K set at 0.1 (model default), for species experiencing overfishing, ‘harvest projection’ = ‘</a:t>
            </a:r>
            <a:r>
              <a:rPr lang="en-US" dirty="0" err="1" smtClean="0"/>
              <a:t>equil</a:t>
            </a:r>
            <a:r>
              <a:rPr lang="en-US" dirty="0" smtClean="0"/>
              <a:t> harvest’ + ‘</a:t>
            </a:r>
            <a:r>
              <a:rPr lang="en-US" dirty="0" err="1" smtClean="0"/>
              <a:t>equil</a:t>
            </a:r>
            <a:r>
              <a:rPr lang="en-US" dirty="0" smtClean="0"/>
              <a:t> harvest’ *10%) and for species not experiencing overfishing, ‘harvest projection’ = ‘</a:t>
            </a:r>
            <a:r>
              <a:rPr lang="en-US" dirty="0" err="1" smtClean="0"/>
              <a:t>Equil</a:t>
            </a:r>
            <a:r>
              <a:rPr lang="en-US" dirty="0" smtClean="0"/>
              <a:t> harvest’</a:t>
            </a:r>
          </a:p>
          <a:p>
            <a:r>
              <a:rPr lang="en-US" dirty="0" smtClean="0"/>
              <a:t>Run2: Same as run 1 except Biomass/K set at out put from catch </a:t>
            </a:r>
            <a:r>
              <a:rPr lang="mr-IN" dirty="0" smtClean="0"/>
              <a:t>–</a:t>
            </a:r>
            <a:r>
              <a:rPr lang="en-US" dirty="0" smtClean="0"/>
              <a:t>MSY model for each species (I think we should go with Run1 </a:t>
            </a:r>
            <a:r>
              <a:rPr lang="en-US" dirty="0" err="1" smtClean="0"/>
              <a:t>bc</a:t>
            </a:r>
            <a:r>
              <a:rPr lang="en-US" dirty="0" smtClean="0"/>
              <a:t> reasonable assumption and less complicated)</a:t>
            </a:r>
            <a:endParaRPr lang="en-US" dirty="0"/>
          </a:p>
        </p:txBody>
      </p:sp>
    </p:spTree>
    <p:extLst>
      <p:ext uri="{BB962C8B-B14F-4D97-AF65-F5344CB8AC3E}">
        <p14:creationId xmlns:p14="http://schemas.microsoft.com/office/powerpoint/2010/main" val="20384964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Management Scenario and model run notes</a:t>
            </a:r>
            <a:endParaRPr lang="en-US" dirty="0"/>
          </a:p>
        </p:txBody>
      </p:sp>
      <p:sp>
        <p:nvSpPr>
          <p:cNvPr id="3" name="Content Placeholder 2"/>
          <p:cNvSpPr>
            <a:spLocks noGrp="1"/>
          </p:cNvSpPr>
          <p:nvPr>
            <p:ph idx="1"/>
          </p:nvPr>
        </p:nvSpPr>
        <p:spPr/>
        <p:txBody>
          <a:bodyPr>
            <a:normAutofit fontScale="70000" lnSpcReduction="20000"/>
          </a:bodyPr>
          <a:lstStyle/>
          <a:p>
            <a:r>
              <a:rPr lang="en-US" dirty="0" smtClean="0"/>
              <a:t>Took out ’catch limit’ scenario because this has never been discussed for MNI and I was trying to simplify things</a:t>
            </a:r>
          </a:p>
          <a:p>
            <a:r>
              <a:rPr lang="en-US" dirty="0" smtClean="0"/>
              <a:t>Took out ‘20% + </a:t>
            </a:r>
            <a:r>
              <a:rPr lang="en-US" dirty="0" err="1" smtClean="0"/>
              <a:t>min_size</a:t>
            </a:r>
            <a:r>
              <a:rPr lang="en-US" dirty="0" smtClean="0"/>
              <a:t>’ scenario and replaced with </a:t>
            </a:r>
            <a:r>
              <a:rPr lang="mr-IN" dirty="0" smtClean="0"/>
              <a:t>’</a:t>
            </a:r>
            <a:r>
              <a:rPr lang="en-US" dirty="0" smtClean="0"/>
              <a:t>30% + min size’ scenario because the former often performed better than just 30% scenario w no </a:t>
            </a:r>
            <a:r>
              <a:rPr lang="en-US" dirty="0" err="1" smtClean="0"/>
              <a:t>min_size</a:t>
            </a:r>
            <a:r>
              <a:rPr lang="en-US" dirty="0" smtClean="0"/>
              <a:t> and I don’t think that we want to suggest they could protect 20% rather than 30% if they also implement a minimum size</a:t>
            </a:r>
          </a:p>
          <a:p>
            <a:r>
              <a:rPr lang="en-US" dirty="0" smtClean="0"/>
              <a:t>We could more runs where ‘harvest projection’ is 20% of ’</a:t>
            </a:r>
            <a:r>
              <a:rPr lang="en-US" dirty="0" err="1" smtClean="0"/>
              <a:t>equil</a:t>
            </a:r>
            <a:r>
              <a:rPr lang="en-US" dirty="0" smtClean="0"/>
              <a:t> harvest’ instead of 10, or where ‘harvest projection’ = ‘</a:t>
            </a:r>
            <a:r>
              <a:rPr lang="en-US" dirty="0" err="1" smtClean="0"/>
              <a:t>equil</a:t>
            </a:r>
            <a:r>
              <a:rPr lang="en-US" dirty="0" smtClean="0"/>
              <a:t> harvest’ regardless of overfishing status.?</a:t>
            </a:r>
          </a:p>
          <a:p>
            <a:r>
              <a:rPr lang="en-US" dirty="0" smtClean="0"/>
              <a:t>We can </a:t>
            </a:r>
            <a:r>
              <a:rPr lang="en-US" dirty="0" err="1" smtClean="0"/>
              <a:t>tweek</a:t>
            </a:r>
            <a:r>
              <a:rPr lang="en-US" dirty="0" smtClean="0"/>
              <a:t> the performance of minimum size scenarios by increasing the harvest rate on the larger size </a:t>
            </a:r>
            <a:r>
              <a:rPr lang="en-US" dirty="0" err="1" smtClean="0"/>
              <a:t>classess</a:t>
            </a:r>
            <a:r>
              <a:rPr lang="en-US" dirty="0" smtClean="0"/>
              <a:t> once management is implemented, but I think if we do that we may also have to increase harvest rate on the marine reserve scenarios so that fishing effort is redistributed rather than removed.</a:t>
            </a:r>
          </a:p>
          <a:p>
            <a:r>
              <a:rPr lang="en-US" dirty="0" smtClean="0"/>
              <a:t>I think we should use Run1 over Run2 because otherwise we are using inputs from both the catch based and length based assessments, and the results of the two are not always consistent. Simpler to say we are making a reasonable assumption about starting biomass and then using length-based to determine whether overfishing </a:t>
            </a:r>
            <a:r>
              <a:rPr lang="en-US" smtClean="0"/>
              <a:t>is occurring</a:t>
            </a:r>
            <a:endParaRPr lang="en-US" dirty="0" smtClean="0"/>
          </a:p>
        </p:txBody>
      </p:sp>
    </p:spTree>
    <p:extLst>
      <p:ext uri="{BB962C8B-B14F-4D97-AF65-F5344CB8AC3E}">
        <p14:creationId xmlns:p14="http://schemas.microsoft.com/office/powerpoint/2010/main" val="9116508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11947933"/>
              </p:ext>
            </p:extLst>
          </p:nvPr>
        </p:nvGraphicFramePr>
        <p:xfrm>
          <a:off x="838200" y="1825625"/>
          <a:ext cx="8320314" cy="3307080"/>
        </p:xfrm>
        <a:graphic>
          <a:graphicData uri="http://schemas.openxmlformats.org/drawingml/2006/table">
            <a:tbl>
              <a:tblPr firstRow="1" bandRow="1">
                <a:tableStyleId>{5C22544A-7EE6-4342-B048-85BDC9FD1C3A}</a:tableStyleId>
              </a:tblPr>
              <a:tblGrid>
                <a:gridCol w="3028419"/>
                <a:gridCol w="1917324"/>
                <a:gridCol w="1487714"/>
                <a:gridCol w="1886857"/>
              </a:tblGrid>
              <a:tr h="370840">
                <a:tc>
                  <a:txBody>
                    <a:bodyPr/>
                    <a:lstStyle/>
                    <a:p>
                      <a:r>
                        <a:rPr lang="en-US" dirty="0" smtClean="0"/>
                        <a:t>Species</a:t>
                      </a:r>
                      <a:endParaRPr lang="en-US" dirty="0"/>
                    </a:p>
                  </a:txBody>
                  <a:tcPr/>
                </a:tc>
                <a:tc>
                  <a:txBody>
                    <a:bodyPr/>
                    <a:lstStyle/>
                    <a:p>
                      <a:r>
                        <a:rPr lang="en-US" dirty="0" smtClean="0"/>
                        <a:t>F/</a:t>
                      </a:r>
                      <a:r>
                        <a:rPr lang="en-US" dirty="0" err="1" smtClean="0"/>
                        <a:t>Fmsy</a:t>
                      </a:r>
                      <a:r>
                        <a:rPr lang="en-US" dirty="0" smtClean="0"/>
                        <a:t> (Length-based assessment)</a:t>
                      </a:r>
                      <a:endParaRPr lang="en-US" dirty="0"/>
                    </a:p>
                  </a:txBody>
                  <a:tcPr/>
                </a:tc>
                <a:tc>
                  <a:txBody>
                    <a:bodyPr/>
                    <a:lstStyle/>
                    <a:p>
                      <a:r>
                        <a:rPr lang="en-US" dirty="0" smtClean="0"/>
                        <a:t>Status</a:t>
                      </a:r>
                      <a:endParaRPr lang="en-US" dirty="0"/>
                    </a:p>
                  </a:txBody>
                  <a:tcPr/>
                </a:tc>
                <a:tc>
                  <a:txBody>
                    <a:bodyPr/>
                    <a:lstStyle/>
                    <a:p>
                      <a:r>
                        <a:rPr lang="en-US" dirty="0" smtClean="0"/>
                        <a:t>B/K (Catch-based assessment)</a:t>
                      </a:r>
                      <a:endParaRPr lang="en-US" dirty="0"/>
                    </a:p>
                  </a:txBody>
                  <a:tcPr/>
                </a:tc>
              </a:tr>
              <a:tr h="370840">
                <a:tc>
                  <a:txBody>
                    <a:bodyPr/>
                    <a:lstStyle/>
                    <a:p>
                      <a:r>
                        <a:rPr lang="en-US" dirty="0" smtClean="0"/>
                        <a:t>Blue</a:t>
                      </a:r>
                      <a:r>
                        <a:rPr lang="en-US" baseline="0" dirty="0" smtClean="0"/>
                        <a:t> Tang</a:t>
                      </a:r>
                      <a:endParaRPr lang="en-US" dirty="0"/>
                    </a:p>
                  </a:txBody>
                  <a:tcPr/>
                </a:tc>
                <a:tc>
                  <a:txBody>
                    <a:bodyPr/>
                    <a:lstStyle/>
                    <a:p>
                      <a:r>
                        <a:rPr lang="en-US" dirty="0" smtClean="0"/>
                        <a:t>1.71</a:t>
                      </a:r>
                      <a:endParaRPr lang="en-US" dirty="0"/>
                    </a:p>
                  </a:txBody>
                  <a:tcPr/>
                </a:tc>
                <a:tc>
                  <a:txBody>
                    <a:bodyPr/>
                    <a:lstStyle/>
                    <a:p>
                      <a:r>
                        <a:rPr lang="en-US" dirty="0" smtClean="0"/>
                        <a:t>overfishing</a:t>
                      </a:r>
                      <a:endParaRPr lang="en-US" dirty="0"/>
                    </a:p>
                  </a:txBody>
                  <a:tcPr/>
                </a:tc>
                <a:tc>
                  <a:txBody>
                    <a:bodyPr/>
                    <a:lstStyle/>
                    <a:p>
                      <a:r>
                        <a:rPr lang="en-US" dirty="0" smtClean="0"/>
                        <a:t>overfished</a:t>
                      </a:r>
                      <a:endParaRPr lang="en-US" dirty="0"/>
                    </a:p>
                  </a:txBody>
                  <a:tcPr/>
                </a:tc>
              </a:tr>
              <a:tr h="370840">
                <a:tc>
                  <a:txBody>
                    <a:bodyPr/>
                    <a:lstStyle/>
                    <a:p>
                      <a:r>
                        <a:rPr lang="en-US" dirty="0" err="1" smtClean="0"/>
                        <a:t>Doctorfish</a:t>
                      </a:r>
                      <a:endParaRPr lang="en-US" dirty="0"/>
                    </a:p>
                  </a:txBody>
                  <a:tcPr/>
                </a:tc>
                <a:tc>
                  <a:txBody>
                    <a:bodyPr/>
                    <a:lstStyle/>
                    <a:p>
                      <a:r>
                        <a:rPr lang="en-US" dirty="0" smtClean="0"/>
                        <a:t>1.55</a:t>
                      </a:r>
                      <a:endParaRPr lang="en-US" dirty="0"/>
                    </a:p>
                  </a:txBody>
                  <a:tcPr/>
                </a:tc>
                <a:tc>
                  <a:txBody>
                    <a:bodyPr/>
                    <a:lstStyle/>
                    <a:p>
                      <a:r>
                        <a:rPr lang="en-US" dirty="0" smtClean="0"/>
                        <a:t>overfishing</a:t>
                      </a:r>
                      <a:endParaRPr lang="en-US" dirty="0"/>
                    </a:p>
                  </a:txBody>
                  <a:tcPr/>
                </a:tc>
                <a:tc>
                  <a:txBody>
                    <a:bodyPr/>
                    <a:lstStyle/>
                    <a:p>
                      <a:r>
                        <a:rPr lang="en-US" dirty="0" smtClean="0"/>
                        <a:t>overfished</a:t>
                      </a:r>
                      <a:endParaRPr lang="en-US" dirty="0"/>
                    </a:p>
                  </a:txBody>
                  <a:tcPr/>
                </a:tc>
              </a:tr>
              <a:tr h="370840">
                <a:tc>
                  <a:txBody>
                    <a:bodyPr/>
                    <a:lstStyle/>
                    <a:p>
                      <a:r>
                        <a:rPr lang="en-US" dirty="0" smtClean="0"/>
                        <a:t>Old</a:t>
                      </a:r>
                      <a:r>
                        <a:rPr lang="en-US" baseline="0" dirty="0" smtClean="0"/>
                        <a:t> Wife</a:t>
                      </a:r>
                      <a:endParaRPr lang="en-US" dirty="0"/>
                    </a:p>
                  </a:txBody>
                  <a:tcPr/>
                </a:tc>
                <a:tc>
                  <a:txBody>
                    <a:bodyPr/>
                    <a:lstStyle/>
                    <a:p>
                      <a:r>
                        <a:rPr lang="en-US" dirty="0" smtClean="0"/>
                        <a:t>0.49</a:t>
                      </a:r>
                      <a:endParaRPr lang="en-US" dirty="0"/>
                    </a:p>
                  </a:txBody>
                  <a:tcPr/>
                </a:tc>
                <a:tc>
                  <a:txBody>
                    <a:bodyPr/>
                    <a:lstStyle/>
                    <a:p>
                      <a:r>
                        <a:rPr lang="en-US" dirty="0" smtClean="0"/>
                        <a:t>Not overfishing</a:t>
                      </a:r>
                      <a:endParaRPr lang="en-US" dirty="0"/>
                    </a:p>
                  </a:txBody>
                  <a:tcPr/>
                </a:tc>
                <a:tc>
                  <a:txBody>
                    <a:bodyPr/>
                    <a:lstStyle/>
                    <a:p>
                      <a:r>
                        <a:rPr lang="en-US" dirty="0" smtClean="0"/>
                        <a:t>overfished</a:t>
                      </a:r>
                      <a:endParaRPr lang="en-US" dirty="0"/>
                    </a:p>
                  </a:txBody>
                  <a:tcPr/>
                </a:tc>
              </a:tr>
              <a:tr h="370840">
                <a:tc>
                  <a:txBody>
                    <a:bodyPr/>
                    <a:lstStyle/>
                    <a:p>
                      <a:r>
                        <a:rPr lang="en-US" dirty="0" smtClean="0"/>
                        <a:t>Red hind</a:t>
                      </a:r>
                      <a:endParaRPr lang="en-US" dirty="0"/>
                    </a:p>
                  </a:txBody>
                  <a:tcPr/>
                </a:tc>
                <a:tc>
                  <a:txBody>
                    <a:bodyPr/>
                    <a:lstStyle/>
                    <a:p>
                      <a:r>
                        <a:rPr lang="en-US" dirty="0" smtClean="0"/>
                        <a:t>0.35</a:t>
                      </a:r>
                      <a:endParaRPr lang="en-US" dirty="0"/>
                    </a:p>
                  </a:txBody>
                  <a:tcPr/>
                </a:tc>
                <a:tc>
                  <a:txBody>
                    <a:bodyPr/>
                    <a:lstStyle/>
                    <a:p>
                      <a:r>
                        <a:rPr lang="en-US" dirty="0" smtClean="0"/>
                        <a:t>Not</a:t>
                      </a:r>
                      <a:r>
                        <a:rPr lang="en-US" baseline="0" dirty="0" smtClean="0"/>
                        <a:t> overfishing</a:t>
                      </a:r>
                      <a:endParaRPr lang="en-US" dirty="0"/>
                    </a:p>
                  </a:txBody>
                  <a:tcPr/>
                </a:tc>
                <a:tc>
                  <a:txBody>
                    <a:bodyPr/>
                    <a:lstStyle/>
                    <a:p>
                      <a:r>
                        <a:rPr lang="en-US" dirty="0" smtClean="0"/>
                        <a:t>Not overfished</a:t>
                      </a:r>
                      <a:endParaRPr lang="en-US" dirty="0"/>
                    </a:p>
                  </a:txBody>
                  <a:tcPr/>
                </a:tc>
              </a:tr>
              <a:tr h="370840">
                <a:tc>
                  <a:txBody>
                    <a:bodyPr/>
                    <a:lstStyle/>
                    <a:p>
                      <a:r>
                        <a:rPr lang="en-US" dirty="0" smtClean="0"/>
                        <a:t>Silk snapper</a:t>
                      </a:r>
                      <a:endParaRPr lang="en-US" dirty="0"/>
                    </a:p>
                  </a:txBody>
                  <a:tcPr/>
                </a:tc>
                <a:tc>
                  <a:txBody>
                    <a:bodyPr/>
                    <a:lstStyle/>
                    <a:p>
                      <a:r>
                        <a:rPr lang="en-US" dirty="0" smtClean="0"/>
                        <a:t>1.26</a:t>
                      </a:r>
                      <a:endParaRPr lang="en-US" dirty="0"/>
                    </a:p>
                  </a:txBody>
                  <a:tcPr/>
                </a:tc>
                <a:tc>
                  <a:txBody>
                    <a:bodyPr/>
                    <a:lstStyle/>
                    <a:p>
                      <a:r>
                        <a:rPr lang="en-US" dirty="0" smtClean="0"/>
                        <a:t>overfishing</a:t>
                      </a:r>
                      <a:endParaRPr lang="en-US" dirty="0"/>
                    </a:p>
                  </a:txBody>
                  <a:tcPr/>
                </a:tc>
                <a:tc>
                  <a:txBody>
                    <a:bodyPr/>
                    <a:lstStyle/>
                    <a:p>
                      <a:r>
                        <a:rPr lang="en-US" dirty="0" smtClean="0"/>
                        <a:t>overfished</a:t>
                      </a:r>
                      <a:endParaRPr lang="en-US" dirty="0"/>
                    </a:p>
                  </a:txBody>
                  <a:tcPr/>
                </a:tc>
              </a:tr>
            </a:tbl>
          </a:graphicData>
        </a:graphic>
      </p:graphicFrame>
    </p:spTree>
    <p:extLst>
      <p:ext uri="{BB962C8B-B14F-4D97-AF65-F5344CB8AC3E}">
        <p14:creationId xmlns:p14="http://schemas.microsoft.com/office/powerpoint/2010/main" val="20465638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609600" y="3156856"/>
            <a:ext cx="6030686" cy="3015343"/>
          </a:xfrm>
          <a:prstGeom prst="rect">
            <a:avLst/>
          </a:prstGeom>
        </p:spPr>
      </p:pic>
      <p:sp>
        <p:nvSpPr>
          <p:cNvPr id="6" name="Title 5"/>
          <p:cNvSpPr>
            <a:spLocks noGrp="1"/>
          </p:cNvSpPr>
          <p:nvPr>
            <p:ph type="title"/>
          </p:nvPr>
        </p:nvSpPr>
        <p:spPr/>
        <p:txBody>
          <a:bodyPr/>
          <a:lstStyle/>
          <a:p>
            <a:r>
              <a:rPr lang="en-US" dirty="0" smtClean="0"/>
              <a:t>Blue Tang (overfishing, overfished)</a:t>
            </a:r>
            <a:endParaRPr lang="en-US" dirty="0"/>
          </a:p>
        </p:txBody>
      </p:sp>
      <p:sp>
        <p:nvSpPr>
          <p:cNvPr id="7" name="Text Placeholder 6"/>
          <p:cNvSpPr>
            <a:spLocks noGrp="1"/>
          </p:cNvSpPr>
          <p:nvPr>
            <p:ph type="body" idx="1"/>
          </p:nvPr>
        </p:nvSpPr>
        <p:spPr/>
        <p:txBody>
          <a:bodyPr/>
          <a:lstStyle/>
          <a:p>
            <a:r>
              <a:rPr lang="en-US" dirty="0" smtClean="0"/>
              <a:t>			Run1</a:t>
            </a:r>
            <a:endParaRPr lang="en-US" dirty="0"/>
          </a:p>
        </p:txBody>
      </p:sp>
      <p:pic>
        <p:nvPicPr>
          <p:cNvPr id="12" name="Content Placeholder 11"/>
          <p:cNvPicPr>
            <a:picLocks noGrp="1" noChangeAspect="1"/>
          </p:cNvPicPr>
          <p:nvPr>
            <p:ph sz="quarter" idx="4"/>
          </p:nvPr>
        </p:nvPicPr>
        <p:blipFill>
          <a:blip r:embed="rId3"/>
          <a:stretch>
            <a:fillRect/>
          </a:stretch>
        </p:blipFill>
        <p:spPr>
          <a:xfrm>
            <a:off x="6701972" y="3122839"/>
            <a:ext cx="5183188" cy="2591594"/>
          </a:xfrm>
          <a:prstGeom prst="rect">
            <a:avLst/>
          </a:prstGeom>
        </p:spPr>
      </p:pic>
      <p:sp>
        <p:nvSpPr>
          <p:cNvPr id="11" name="Text Placeholder 10"/>
          <p:cNvSpPr>
            <a:spLocks noGrp="1"/>
          </p:cNvSpPr>
          <p:nvPr>
            <p:ph type="body" sz="quarter" idx="3"/>
          </p:nvPr>
        </p:nvSpPr>
        <p:spPr/>
        <p:txBody>
          <a:bodyPr/>
          <a:lstStyle/>
          <a:p>
            <a:r>
              <a:rPr lang="en-US" dirty="0" smtClean="0"/>
              <a:t>			Run2</a:t>
            </a:r>
            <a:endParaRPr lang="en-US" dirty="0"/>
          </a:p>
        </p:txBody>
      </p:sp>
    </p:spTree>
    <p:extLst>
      <p:ext uri="{BB962C8B-B14F-4D97-AF65-F5344CB8AC3E}">
        <p14:creationId xmlns:p14="http://schemas.microsoft.com/office/powerpoint/2010/main" val="14760076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68514" y="3153229"/>
            <a:ext cx="5500913" cy="2750457"/>
          </a:xfrm>
          <a:prstGeom prst="rect">
            <a:avLst/>
          </a:prstGeom>
        </p:spPr>
      </p:pic>
      <p:sp>
        <p:nvSpPr>
          <p:cNvPr id="4" name="Title 3"/>
          <p:cNvSpPr>
            <a:spLocks noGrp="1"/>
          </p:cNvSpPr>
          <p:nvPr>
            <p:ph type="title"/>
          </p:nvPr>
        </p:nvSpPr>
        <p:spPr/>
        <p:txBody>
          <a:bodyPr/>
          <a:lstStyle/>
          <a:p>
            <a:r>
              <a:rPr lang="en-US" dirty="0" err="1" smtClean="0"/>
              <a:t>Doctorfish</a:t>
            </a:r>
            <a:r>
              <a:rPr lang="en-US" dirty="0" smtClean="0"/>
              <a:t> (overfishing, overfished)</a:t>
            </a:r>
            <a:endParaRPr lang="en-US" dirty="0"/>
          </a:p>
        </p:txBody>
      </p:sp>
      <p:sp>
        <p:nvSpPr>
          <p:cNvPr id="5" name="Text Placeholder 4"/>
          <p:cNvSpPr>
            <a:spLocks noGrp="1"/>
          </p:cNvSpPr>
          <p:nvPr>
            <p:ph type="body" idx="1"/>
          </p:nvPr>
        </p:nvSpPr>
        <p:spPr/>
        <p:txBody>
          <a:bodyPr/>
          <a:lstStyle/>
          <a:p>
            <a:r>
              <a:rPr lang="en-US" dirty="0" smtClean="0"/>
              <a:t>	                  Run1</a:t>
            </a:r>
            <a:endParaRPr lang="en-US" dirty="0"/>
          </a:p>
        </p:txBody>
      </p:sp>
      <p:sp>
        <p:nvSpPr>
          <p:cNvPr id="7" name="Text Placeholder 6"/>
          <p:cNvSpPr>
            <a:spLocks noGrp="1"/>
          </p:cNvSpPr>
          <p:nvPr>
            <p:ph type="body" sz="quarter" idx="3"/>
          </p:nvPr>
        </p:nvSpPr>
        <p:spPr/>
        <p:txBody>
          <a:bodyPr/>
          <a:lstStyle/>
          <a:p>
            <a:r>
              <a:rPr lang="en-US" dirty="0" smtClean="0"/>
              <a:t>                                Run2</a:t>
            </a:r>
            <a:endParaRPr lang="en-US" dirty="0"/>
          </a:p>
        </p:txBody>
      </p:sp>
      <p:pic>
        <p:nvPicPr>
          <p:cNvPr id="9" name="Content Placeholder 8"/>
          <p:cNvPicPr>
            <a:picLocks noGrp="1" noChangeAspect="1"/>
          </p:cNvPicPr>
          <p:nvPr>
            <p:ph sz="quarter" idx="4"/>
          </p:nvPr>
        </p:nvPicPr>
        <p:blipFill>
          <a:blip r:embed="rId3"/>
          <a:stretch>
            <a:fillRect/>
          </a:stretch>
        </p:blipFill>
        <p:spPr>
          <a:xfrm>
            <a:off x="6172200" y="3051572"/>
            <a:ext cx="5183188" cy="2591594"/>
          </a:xfrm>
          <a:prstGeom prst="rect">
            <a:avLst/>
          </a:prstGeom>
        </p:spPr>
      </p:pic>
    </p:spTree>
    <p:extLst>
      <p:ext uri="{BB962C8B-B14F-4D97-AF65-F5344CB8AC3E}">
        <p14:creationId xmlns:p14="http://schemas.microsoft.com/office/powerpoint/2010/main" val="132367551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Old wife (not overfishing, overfished)</a:t>
            </a:r>
            <a:endParaRPr lang="en-US" dirty="0"/>
          </a:p>
        </p:txBody>
      </p:sp>
      <p:sp>
        <p:nvSpPr>
          <p:cNvPr id="5" name="Text Placeholder 4"/>
          <p:cNvSpPr>
            <a:spLocks noGrp="1"/>
          </p:cNvSpPr>
          <p:nvPr>
            <p:ph type="body" idx="1"/>
          </p:nvPr>
        </p:nvSpPr>
        <p:spPr/>
        <p:txBody>
          <a:bodyPr/>
          <a:lstStyle/>
          <a:p>
            <a:r>
              <a:rPr lang="en-US" dirty="0" smtClean="0"/>
              <a:t>	                  Run1</a:t>
            </a:r>
            <a:endParaRPr lang="en-US" dirty="0"/>
          </a:p>
        </p:txBody>
      </p:sp>
      <p:sp>
        <p:nvSpPr>
          <p:cNvPr id="7" name="Text Placeholder 6"/>
          <p:cNvSpPr>
            <a:spLocks noGrp="1"/>
          </p:cNvSpPr>
          <p:nvPr>
            <p:ph type="body" sz="quarter" idx="3"/>
          </p:nvPr>
        </p:nvSpPr>
        <p:spPr/>
        <p:txBody>
          <a:bodyPr/>
          <a:lstStyle/>
          <a:p>
            <a:r>
              <a:rPr lang="en-US" dirty="0" smtClean="0"/>
              <a:t>                                Run2</a:t>
            </a:r>
            <a:endParaRPr lang="en-US" dirty="0"/>
          </a:p>
        </p:txBody>
      </p:sp>
      <p:pic>
        <p:nvPicPr>
          <p:cNvPr id="8" name="Content Placeholder 7"/>
          <p:cNvPicPr>
            <a:picLocks noGrp="1" noChangeAspect="1"/>
          </p:cNvPicPr>
          <p:nvPr>
            <p:ph sz="quarter" idx="4"/>
          </p:nvPr>
        </p:nvPicPr>
        <p:blipFill>
          <a:blip r:embed="rId2"/>
          <a:stretch>
            <a:fillRect/>
          </a:stretch>
        </p:blipFill>
        <p:spPr>
          <a:xfrm>
            <a:off x="6172200" y="3225743"/>
            <a:ext cx="5183188" cy="2591594"/>
          </a:xfrm>
          <a:prstGeom prst="rect">
            <a:avLst/>
          </a:prstGeom>
        </p:spPr>
      </p:pic>
      <p:pic>
        <p:nvPicPr>
          <p:cNvPr id="6" name="Picture 5"/>
          <p:cNvPicPr>
            <a:picLocks noChangeAspect="1"/>
          </p:cNvPicPr>
          <p:nvPr/>
        </p:nvPicPr>
        <p:blipFill>
          <a:blip r:embed="rId3"/>
          <a:stretch>
            <a:fillRect/>
          </a:stretch>
        </p:blipFill>
        <p:spPr>
          <a:xfrm>
            <a:off x="769256" y="3447142"/>
            <a:ext cx="4564743" cy="2282372"/>
          </a:xfrm>
          <a:prstGeom prst="rect">
            <a:avLst/>
          </a:prstGeom>
        </p:spPr>
      </p:pic>
    </p:spTree>
    <p:extLst>
      <p:ext uri="{BB962C8B-B14F-4D97-AF65-F5344CB8AC3E}">
        <p14:creationId xmlns:p14="http://schemas.microsoft.com/office/powerpoint/2010/main" val="2929140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US" dirty="0" smtClean="0"/>
              <a:t>Red hind(not overfishing, not overfished)</a:t>
            </a:r>
            <a:endParaRPr lang="en-US" dirty="0"/>
          </a:p>
        </p:txBody>
      </p:sp>
      <p:sp>
        <p:nvSpPr>
          <p:cNvPr id="5" name="Text Placeholder 4"/>
          <p:cNvSpPr>
            <a:spLocks noGrp="1"/>
          </p:cNvSpPr>
          <p:nvPr>
            <p:ph type="body" idx="1"/>
          </p:nvPr>
        </p:nvSpPr>
        <p:spPr/>
        <p:txBody>
          <a:bodyPr/>
          <a:lstStyle/>
          <a:p>
            <a:r>
              <a:rPr lang="en-US" dirty="0" smtClean="0"/>
              <a:t>	                  Run1</a:t>
            </a:r>
            <a:endParaRPr lang="en-US" dirty="0"/>
          </a:p>
        </p:txBody>
      </p:sp>
      <p:sp>
        <p:nvSpPr>
          <p:cNvPr id="7" name="Text Placeholder 6"/>
          <p:cNvSpPr>
            <a:spLocks noGrp="1"/>
          </p:cNvSpPr>
          <p:nvPr>
            <p:ph type="body" sz="quarter" idx="3"/>
          </p:nvPr>
        </p:nvSpPr>
        <p:spPr/>
        <p:txBody>
          <a:bodyPr/>
          <a:lstStyle/>
          <a:p>
            <a:r>
              <a:rPr lang="en-US" dirty="0" smtClean="0"/>
              <a:t>                                Run2</a:t>
            </a:r>
            <a:endParaRPr lang="en-US" dirty="0"/>
          </a:p>
        </p:txBody>
      </p:sp>
      <p:pic>
        <p:nvPicPr>
          <p:cNvPr id="9" name="Content Placeholder 8"/>
          <p:cNvPicPr>
            <a:picLocks noGrp="1" noChangeAspect="1"/>
          </p:cNvPicPr>
          <p:nvPr>
            <p:ph sz="quarter" idx="4"/>
          </p:nvPr>
        </p:nvPicPr>
        <p:blipFill>
          <a:blip r:embed="rId2"/>
          <a:stretch>
            <a:fillRect/>
          </a:stretch>
        </p:blipFill>
        <p:spPr>
          <a:xfrm>
            <a:off x="6281057" y="2951162"/>
            <a:ext cx="5183188" cy="2591594"/>
          </a:xfrm>
          <a:prstGeom prst="rect">
            <a:avLst/>
          </a:prstGeom>
        </p:spPr>
      </p:pic>
      <p:pic>
        <p:nvPicPr>
          <p:cNvPr id="10" name="Picture 9"/>
          <p:cNvPicPr>
            <a:picLocks noChangeAspect="1"/>
          </p:cNvPicPr>
          <p:nvPr/>
        </p:nvPicPr>
        <p:blipFill>
          <a:blip r:embed="rId3"/>
          <a:stretch>
            <a:fillRect/>
          </a:stretch>
        </p:blipFill>
        <p:spPr>
          <a:xfrm>
            <a:off x="25400" y="2848144"/>
            <a:ext cx="6146800" cy="3073400"/>
          </a:xfrm>
          <a:prstGeom prst="rect">
            <a:avLst/>
          </a:prstGeom>
        </p:spPr>
      </p:pic>
    </p:spTree>
    <p:extLst>
      <p:ext uri="{BB962C8B-B14F-4D97-AF65-F5344CB8AC3E}">
        <p14:creationId xmlns:p14="http://schemas.microsoft.com/office/powerpoint/2010/main" val="76588411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120</TotalTime>
  <Words>561</Words>
  <Application>Microsoft Macintosh PowerPoint</Application>
  <PresentationFormat>Widescreen</PresentationFormat>
  <Paragraphs>63</Paragraphs>
  <Slides>12</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12</vt:i4>
      </vt:variant>
    </vt:vector>
  </HeadingPairs>
  <TitlesOfParts>
    <vt:vector size="17" baseType="lpstr">
      <vt:lpstr>Calibri</vt:lpstr>
      <vt:lpstr>Calibri Light</vt:lpstr>
      <vt:lpstr>Mangal</vt:lpstr>
      <vt:lpstr>Arial</vt:lpstr>
      <vt:lpstr>Office Theme</vt:lpstr>
      <vt:lpstr>Montserrat Fisheries Management Scenario Projections</vt:lpstr>
      <vt:lpstr>Methods</vt:lpstr>
      <vt:lpstr>Model Runs</vt:lpstr>
      <vt:lpstr>Management Scenario and model run notes</vt:lpstr>
      <vt:lpstr>PowerPoint Presentation</vt:lpstr>
      <vt:lpstr>Blue Tang (overfishing, overfished)</vt:lpstr>
      <vt:lpstr>Doctorfish (overfishing, overfished)</vt:lpstr>
      <vt:lpstr>Old wife (not overfishing, overfished)</vt:lpstr>
      <vt:lpstr>Red hind(not overfishing, not overfished)</vt:lpstr>
      <vt:lpstr>Silk snapper (overfishing, overfished)</vt:lpstr>
      <vt:lpstr>Silk Snapper projection from Assessment report</vt:lpstr>
      <vt:lpstr>Conclusions</vt:lpstr>
    </vt:vector>
  </TitlesOfParts>
  <Company/>
  <LinksUpToDate>false</LinksUpToDate>
  <SharedDoc>false</SharedDoc>
  <HyperlinksChanged>false</HyperlinksChanged>
  <AppVersion>15.0033</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Microsoft Office User</cp:lastModifiedBy>
  <cp:revision>9</cp:revision>
  <dcterms:created xsi:type="dcterms:W3CDTF">2017-07-18T19:35:43Z</dcterms:created>
  <dcterms:modified xsi:type="dcterms:W3CDTF">2017-07-18T21:36:23Z</dcterms:modified>
</cp:coreProperties>
</file>

<file path=docProps/thumbnail.jpeg>
</file>